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7" r:id="rId8"/>
    <p:sldId id="260" r:id="rId9"/>
    <p:sldId id="263" r:id="rId10"/>
    <p:sldId id="272" r:id="rId11"/>
    <p:sldId id="264" r:id="rId12"/>
    <p:sldId id="261" r:id="rId13"/>
    <p:sldId id="268" r:id="rId14"/>
    <p:sldId id="269" r:id="rId15"/>
    <p:sldId id="273" r:id="rId16"/>
    <p:sldId id="274" r:id="rId17"/>
    <p:sldId id="262" r:id="rId18"/>
    <p:sldId id="265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0"/>
  </p:normalViewPr>
  <p:slideViewPr>
    <p:cSldViewPr snapToGrid="0">
      <p:cViewPr>
        <p:scale>
          <a:sx n="120" d="100"/>
          <a:sy n="120" d="100"/>
        </p:scale>
        <p:origin x="36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B059-9E5A-3FB2-CF77-550D50EF6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18471-B29C-A836-CEB2-803468808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5BE5D-D95A-3E83-CE0E-40C5AEBD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3F91-DC0F-8B38-439B-206C9DC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2032-D18E-1A69-27A2-ECF4D47C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2E08-35E5-15CE-BE10-97DAD21D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A2E55-AF5D-8AAC-D8A7-A1E08F80A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C408-DEB3-0A6A-ACD8-6FD71DD8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613A0-44E2-EF51-C846-C63EB238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7211-6B5D-7F4A-CE2B-83ADF4C3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8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1AA60-B201-926B-F9BC-31DF1F1C6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42B37-BD23-AECC-69B9-7988FA0D1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9832-629E-B247-9778-6103B98E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61C0-DEE7-84A3-9D7A-24462FD8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9BF7-AC91-12E2-AB4F-E78EB8AE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F9CE-78C3-CED9-D21D-A8B6A679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3DE2-9D88-BCC9-0653-6226B592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D63F-3771-0ADF-074E-168B8BAF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C7DC-2A5A-3E1D-E7BE-D7EDDC78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955C-D465-93AA-CE69-0DE61797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3F5F-7FDC-7984-17BE-9F8D705D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CC41-5B26-29BC-6089-1D433A68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A1DA-F4BB-73D5-1606-40849FEB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351-73C1-6BF5-42DC-FA7D7CBC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50E1C-8BC5-CBE3-F2B8-3188F00F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5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D1B5-7F6C-CC2D-C869-60BC719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CA90-F0AF-54A3-94AD-58097986D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60E74-A32C-ED61-F4B3-EB7C97F8C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35CC-CA10-94CC-7B2E-BD5BCBA5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46C8-CD20-AD54-D43F-2762005D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8DA7F-DBB7-BE41-783A-4083BF91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1166-6DF8-07F0-2C76-BE23F4A1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6430-917B-5512-3487-2414F6F6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BD647-FBC2-D224-F508-DA034404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D4198-62B6-302F-A9B6-D9EEF5154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EFE0F-A260-8AD4-9A1A-0596B2EA6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A3176-5EF8-68B7-89B3-13E71B74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29620-7054-2EBC-F0A7-A34573B3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E453C-4F71-2437-9CC1-154BA437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EAA7-847A-5C84-E470-11523288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2A1A1-92DB-B760-8B57-04C929A9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C2531-DC50-E619-44AE-053CBD0A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72116-EEB5-A5FC-F760-16D28152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8C4AD-0429-C6F7-86CB-10A140F2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4F5F-CB0D-2287-D651-EEBA9C5B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293F-9D02-7ACF-F58E-0232E727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0286-2268-5E23-40FD-4E11B187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D4DF-7952-E713-1F81-13EC2057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0BC7-3657-0342-93A0-AB9CBBB28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127ED-88E3-C838-B6E4-8CCF5891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B49CB-389A-466C-27D7-CDCABF34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E40D1-682D-81E9-A7B1-5402BBDE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4716-7A03-00BE-4321-A1BD5BE7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5287E-0522-98F9-9BBC-49614C03C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2AE3F-913F-B9BA-9854-0BF6AC9D6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99893-A87E-1939-D153-9BE5B370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EF495-C2F9-23D9-2B89-79171D11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3DCB-3E1A-31B8-2AF0-8C317B07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1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DC8D6-5DD0-2CD1-ADE1-B796B78A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A8CF-F3F6-CC72-FFD7-DEE505223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5496-B6B4-CAF1-5308-03A18E455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F4B-8B84-F765-2FED-8674C520E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ACD4B-BA8E-9057-42EA-DE4EB71A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(Add Ames, Iowa background photo)</a:t>
            </a:r>
          </a:p>
        </p:txBody>
      </p:sp>
    </p:spTree>
    <p:extLst>
      <p:ext uri="{BB962C8B-B14F-4D97-AF65-F5344CB8AC3E}">
        <p14:creationId xmlns:p14="http://schemas.microsoft.com/office/powerpoint/2010/main" val="382624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4395-5C6A-771D-2629-C168E931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Part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976B6-1552-A76D-14D9-DE7C25FA7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050" y="2274094"/>
            <a:ext cx="3771900" cy="34544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4C8234-0916-9292-5A93-078C38CD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250873"/>
            <a:ext cx="3873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12F9-ED1F-B0C6-B175-03809EAC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60C1-E1B2-C39D-A3A9-6FDA797E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used for feature selection (Lasso, VIF, SFS)</a:t>
            </a:r>
          </a:p>
          <a:p>
            <a:r>
              <a:rPr lang="en-US" dirty="0"/>
              <a:t>Due to multicollinearity issues, VIF and Lasso were unnecessary</a:t>
            </a:r>
          </a:p>
          <a:p>
            <a:r>
              <a:rPr lang="en-US" dirty="0"/>
              <a:t>Chose to use ensemble techniques that can handle multicollinearity</a:t>
            </a:r>
          </a:p>
          <a:p>
            <a:r>
              <a:rPr lang="en-US" dirty="0"/>
              <a:t>Thus SFS was used as a greedy process, both </a:t>
            </a:r>
            <a:r>
              <a:rPr lang="en-US" dirty="0" err="1"/>
              <a:t>fwd</a:t>
            </a:r>
            <a:r>
              <a:rPr lang="en-US" dirty="0"/>
              <a:t> and </a:t>
            </a:r>
            <a:r>
              <a:rPr lang="en-US" dirty="0" err="1"/>
              <a:t>bwd</a:t>
            </a:r>
            <a:r>
              <a:rPr lang="en-US" dirty="0"/>
              <a:t>, which resulted in 37 features selected for the final model</a:t>
            </a:r>
          </a:p>
          <a:p>
            <a:r>
              <a:rPr lang="en-US" dirty="0"/>
              <a:t>Describe the important features in some way using a diagram or list of correlation/</a:t>
            </a:r>
            <a:r>
              <a:rPr lang="en-US" dirty="0" err="1"/>
              <a:t>importances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88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7817-1BFF-C9E7-63CC-91790F74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1325563"/>
          </a:xfrm>
        </p:spPr>
        <p:txBody>
          <a:bodyPr/>
          <a:lstStyle/>
          <a:p>
            <a:r>
              <a:rPr lang="en-US" dirty="0"/>
              <a:t>Compare 2019 to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878B-CD2C-B39F-AFE7-28C09C35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85" y="1822222"/>
            <a:ext cx="6037943" cy="4351338"/>
          </a:xfrm>
        </p:spPr>
        <p:txBody>
          <a:bodyPr/>
          <a:lstStyle/>
          <a:p>
            <a:r>
              <a:rPr lang="en-US" dirty="0"/>
              <a:t>Compare means of different features across both years, including </a:t>
            </a:r>
            <a:r>
              <a:rPr lang="en-US" dirty="0" err="1"/>
              <a:t>SalePrice</a:t>
            </a:r>
            <a:endParaRPr lang="en-US" dirty="0"/>
          </a:p>
          <a:p>
            <a:r>
              <a:rPr lang="en-US" dirty="0"/>
              <a:t>Assess how the market may have changed due to the Pandemic</a:t>
            </a:r>
          </a:p>
          <a:p>
            <a:r>
              <a:rPr lang="en-US" dirty="0"/>
              <a:t>Add visualizations (map comparisons, AB testing table, hypothesis testing table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0A9DBE-4224-5E7D-22B0-987BA2D83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9280"/>
              </p:ext>
            </p:extLst>
          </p:nvPr>
        </p:nvGraphicFramePr>
        <p:xfrm>
          <a:off x="838200" y="1589086"/>
          <a:ext cx="4203185" cy="3456432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739">
                  <a:extLst>
                    <a:ext uri="{9D8B030D-6E8A-4147-A177-3AD203B41FA5}">
                      <a16:colId xmlns:a16="http://schemas.microsoft.com/office/drawing/2014/main" val="1190677183"/>
                    </a:ext>
                  </a:extLst>
                </a:gridCol>
                <a:gridCol w="1631725">
                  <a:extLst>
                    <a:ext uri="{9D8B030D-6E8A-4147-A177-3AD203B41FA5}">
                      <a16:colId xmlns:a16="http://schemas.microsoft.com/office/drawing/2014/main" val="3008647542"/>
                    </a:ext>
                  </a:extLst>
                </a:gridCol>
                <a:gridCol w="1107721">
                  <a:extLst>
                    <a:ext uri="{9D8B030D-6E8A-4147-A177-3AD203B41FA5}">
                      <a16:colId xmlns:a16="http://schemas.microsoft.com/office/drawing/2014/main" val="2056312502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77207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Neighborhood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Sawyer West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North Ridge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40314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Old Town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060589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Building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Townhouse End Unit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32932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Exterior Materials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Wood Shingles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8581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Gravity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3415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Central Air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6251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8584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Month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918997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398487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8135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166725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4561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Number of Bedrooms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546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409E4B-DD16-00AB-81AB-ADB255666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46751"/>
              </p:ext>
            </p:extLst>
          </p:nvPr>
        </p:nvGraphicFramePr>
        <p:xfrm>
          <a:off x="838199" y="5178604"/>
          <a:ext cx="4197096" cy="740664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766693609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3925200167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4041481603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55898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Closest 5 Services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226.17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214.03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8131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All Services Average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365.81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352.44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53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2078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0D7-4F15-8785-F136-A06DF2F4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2019 to 2021 Slide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728D6-966C-3708-1143-623246DA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21" y="1183256"/>
            <a:ext cx="9526772" cy="54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29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CCC-B6EE-E752-0907-BFB4462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5" y="90606"/>
            <a:ext cx="10177130" cy="815089"/>
          </a:xfrm>
        </p:spPr>
        <p:txBody>
          <a:bodyPr/>
          <a:lstStyle/>
          <a:p>
            <a:pPr algn="ctr"/>
            <a:r>
              <a:rPr lang="en-US" dirty="0"/>
              <a:t>Compare 2019 to 2021 Slide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18EE7-B268-2073-5D52-7FB480DC0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55" y="808074"/>
            <a:ext cx="10329489" cy="59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0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6162-0A99-AAD5-C0FD-817411E6C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95D04-196A-9ED8-A2BD-B9CD6D0CE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5316" y="365125"/>
            <a:ext cx="11082275" cy="639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18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AD56-1DF4-00F7-1F78-C7ED4E61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DAFAC-187F-9A7A-7D6F-7735CFB58D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62896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B741-627B-A993-7B96-1CFFB863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B159-5ADF-4611-D580-8D26899D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models were tried (Linear, </a:t>
            </a:r>
            <a:r>
              <a:rPr lang="en-US" dirty="0" err="1"/>
              <a:t>RandomForest</a:t>
            </a:r>
            <a:r>
              <a:rPr lang="en-US" dirty="0"/>
              <a:t>, Support Vector Regression, </a:t>
            </a:r>
            <a:r>
              <a:rPr lang="en-US" dirty="0" err="1"/>
              <a:t>GradientBoosting</a:t>
            </a:r>
            <a:r>
              <a:rPr lang="en-US" dirty="0"/>
              <a:t>)</a:t>
            </a:r>
          </a:p>
          <a:p>
            <a:r>
              <a:rPr lang="en-US" dirty="0"/>
              <a:t>Found that </a:t>
            </a:r>
            <a:r>
              <a:rPr lang="en-US" dirty="0" err="1"/>
              <a:t>GradientBoosting</a:t>
            </a:r>
            <a:r>
              <a:rPr lang="en-US" dirty="0"/>
              <a:t> was the best model with R^2 of ~89%</a:t>
            </a:r>
          </a:p>
          <a:p>
            <a:r>
              <a:rPr lang="en-US" dirty="0"/>
              <a:t>Performed </a:t>
            </a:r>
            <a:r>
              <a:rPr lang="en-US" dirty="0" err="1"/>
              <a:t>GridSearchCV</a:t>
            </a:r>
            <a:r>
              <a:rPr lang="en-US" dirty="0"/>
              <a:t> to tune hyperparameters for our best model</a:t>
            </a:r>
          </a:p>
          <a:p>
            <a:r>
              <a:rPr lang="en-US" dirty="0"/>
              <a:t>Performed a feature selection using a greedy algorithm (Sequential Feature Selector) to narrow fields down. Ended up with 37 fields total</a:t>
            </a:r>
          </a:p>
          <a:p>
            <a:r>
              <a:rPr lang="en-US" dirty="0"/>
              <a:t>The final model used </a:t>
            </a:r>
            <a:r>
              <a:rPr lang="en-US" dirty="0" err="1"/>
              <a:t>friedman_mse</a:t>
            </a:r>
            <a:r>
              <a:rPr lang="en-US" dirty="0"/>
              <a:t> criterion and </a:t>
            </a:r>
            <a:r>
              <a:rPr lang="en-US" dirty="0" err="1"/>
              <a:t>squared_error</a:t>
            </a:r>
            <a:r>
              <a:rPr lang="en-US" dirty="0"/>
              <a:t> loss function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18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3A-08FE-4ADB-464F-B6EAAAB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House Sale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C722-24F7-C9AF-F5BB-FA9AFD2A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778" y="2208300"/>
            <a:ext cx="5178778" cy="3181437"/>
          </a:xfrm>
        </p:spPr>
        <p:txBody>
          <a:bodyPr/>
          <a:lstStyle/>
          <a:p>
            <a:r>
              <a:rPr lang="en-US" sz="1600" dirty="0"/>
              <a:t>Want to predict price for 2019 and 2021</a:t>
            </a:r>
          </a:p>
          <a:p>
            <a:r>
              <a:rPr lang="en-US" sz="1600" dirty="0"/>
              <a:t>Homes Built after 1946 (post-war)</a:t>
            </a:r>
          </a:p>
          <a:p>
            <a:r>
              <a:rPr lang="en-US" sz="1600" dirty="0"/>
              <a:t>4212 is a condo, 22472 is a townhome</a:t>
            </a:r>
          </a:p>
          <a:p>
            <a:r>
              <a:rPr lang="en-US" sz="1600" dirty="0"/>
              <a:t>They only differ in price by $10k</a:t>
            </a:r>
          </a:p>
          <a:p>
            <a:r>
              <a:rPr lang="en-US" sz="1600"/>
              <a:t>For both, </a:t>
            </a:r>
            <a:r>
              <a:rPr lang="en-US" sz="1600" dirty="0"/>
              <a:t>the cheapest change is to add a Garage</a:t>
            </a:r>
          </a:p>
          <a:p>
            <a:r>
              <a:rPr lang="en-US" sz="1600" dirty="0"/>
              <a:t>More expensive to find a similar home closer to a Spa vs Organic Grocery store for both</a:t>
            </a:r>
          </a:p>
          <a:p>
            <a:r>
              <a:rPr lang="en-US" sz="1600" dirty="0"/>
              <a:t>2021 housing prices are significantly larger than 2019 for both types of houses</a:t>
            </a:r>
          </a:p>
          <a:p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2DBA15-DDB4-4761-5053-E1CFCF9E5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84520"/>
              </p:ext>
            </p:extLst>
          </p:nvPr>
        </p:nvGraphicFramePr>
        <p:xfrm>
          <a:off x="838199" y="3967337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38901303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791227287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638987418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581882041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23960401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4212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912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$90,700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103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$126,428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0659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$124,172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36.90%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46484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$124,721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37.51%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142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$128,674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41.87%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6430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$130,130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43.47%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1310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6229C1-522D-4F52-228C-49BF87FDE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59899"/>
              </p:ext>
            </p:extLst>
          </p:nvPr>
        </p:nvGraphicFramePr>
        <p:xfrm>
          <a:off x="838200" y="2208300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440180931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646699483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985341869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033166273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39716393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22472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444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$101,000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6437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$124,945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23.71%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8097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$113,701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12.58%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4311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$115,799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14.65%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0767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$131,088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29.79%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2783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$121,251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20.05%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95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1518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AEB2-E4AB-B65F-6BDB-FA67CEE8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7599-E5C0-175A-0EEB-EB6B1787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How did the pandemic affect house prices and the </a:t>
            </a:r>
            <a:r>
              <a:rPr lang="en-US" dirty="0" err="1"/>
              <a:t>housemarket</a:t>
            </a:r>
            <a:r>
              <a:rPr lang="en-US" dirty="0"/>
              <a:t> in Ames, Iowa</a:t>
            </a:r>
          </a:p>
          <a:p>
            <a:r>
              <a:rPr lang="en-US" dirty="0"/>
              <a:t>What locations would Real Estate Agents want to advertise as good locations for people coming from out of town</a:t>
            </a:r>
          </a:p>
          <a:p>
            <a:r>
              <a:rPr lang="en-US" dirty="0"/>
              <a:t>For some out of towners moving from another city what are the best locations for them in terms of convenience and price of the homes (particularly for remote workers)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1288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Who we are: a consultant for real estate firm</a:t>
            </a:r>
          </a:p>
          <a:p>
            <a:r>
              <a:rPr lang="en-US" sz="1600" dirty="0"/>
              <a:t>Real Estate firm clients would be people moving from a larger city to a smaller town like Ames to save on housing costs, but work remotely</a:t>
            </a:r>
          </a:p>
          <a:p>
            <a:r>
              <a:rPr lang="en-US" sz="1600" dirty="0"/>
              <a:t>Client main concerns:</a:t>
            </a:r>
          </a:p>
          <a:p>
            <a:pPr lvl="1"/>
            <a:r>
              <a:rPr lang="en-US" sz="1600" dirty="0"/>
              <a:t>Proximity to particular services specified by the client</a:t>
            </a:r>
          </a:p>
          <a:p>
            <a:pPr lvl="1"/>
            <a:r>
              <a:rPr lang="en-US" sz="1600" dirty="0"/>
              <a:t>Housing price based on amenities</a:t>
            </a:r>
          </a:p>
          <a:p>
            <a:r>
              <a:rPr lang="en-US" sz="1600" dirty="0"/>
              <a:t>Real Estate Firm concerns:</a:t>
            </a:r>
          </a:p>
          <a:p>
            <a:pPr lvl="1"/>
            <a:r>
              <a:rPr lang="en-US" sz="1600" dirty="0"/>
              <a:t>How did the housing market change due to the pandemic (i.e. 2019 vs 2021 data)</a:t>
            </a:r>
          </a:p>
          <a:p>
            <a:pPr lvl="1"/>
            <a:r>
              <a:rPr lang="en-US" sz="1600" dirty="0"/>
              <a:t>Proximity to which services impact sale price the most to better advise their clients </a:t>
            </a:r>
          </a:p>
          <a:p>
            <a:pPr lvl="1"/>
            <a:r>
              <a:rPr lang="en-US" sz="1600" dirty="0"/>
              <a:t>Wants to understand where to position advertising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Housing Data Slide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400" dirty="0"/>
              <a:t>Describe specific fields</a:t>
            </a:r>
          </a:p>
          <a:p>
            <a:pPr lvl="1"/>
            <a:r>
              <a:rPr lang="en-US" sz="1400" dirty="0"/>
              <a:t>Feature Engineered fields</a:t>
            </a:r>
          </a:p>
          <a:p>
            <a:pPr lvl="1"/>
            <a:r>
              <a:rPr lang="en-US" sz="1400" dirty="0"/>
              <a:t>Regular standard features selected by greedy algorithm</a:t>
            </a:r>
          </a:p>
          <a:p>
            <a:r>
              <a:rPr lang="en-US" sz="1400" dirty="0"/>
              <a:t>Discuss where the housing data came from (Ames City Assessor)</a:t>
            </a:r>
          </a:p>
          <a:p>
            <a:r>
              <a:rPr lang="en-US" sz="1400" dirty="0"/>
              <a:t>Show distribution of important fields for predicting </a:t>
            </a:r>
            <a:r>
              <a:rPr lang="en-US" sz="1400" dirty="0" err="1"/>
              <a:t>SalePrice</a:t>
            </a:r>
            <a:endParaRPr lang="en-US" sz="1400" dirty="0"/>
          </a:p>
          <a:p>
            <a:r>
              <a:rPr lang="en-US" sz="1400" dirty="0"/>
              <a:t>Show descriptive models (what fields affect and correlate with </a:t>
            </a:r>
            <a:r>
              <a:rPr lang="en-US" sz="1400" dirty="0" err="1"/>
              <a:t>SalePrice</a:t>
            </a:r>
            <a:r>
              <a:rPr lang="en-US" sz="1400" dirty="0"/>
              <a:t>)</a:t>
            </a:r>
          </a:p>
          <a:p>
            <a:r>
              <a:rPr lang="en-US" sz="1400" dirty="0"/>
              <a:t>Discuss which years were chosen and why (2019, 2021)</a:t>
            </a:r>
          </a:p>
          <a:p>
            <a:r>
              <a:rPr lang="en-US" sz="1400" dirty="0"/>
              <a:t>Visualizations:</a:t>
            </a:r>
          </a:p>
          <a:p>
            <a:pPr lvl="1"/>
            <a:r>
              <a:rPr lang="en-US" sz="1400" dirty="0"/>
              <a:t>Show visualizations for trends in the housing prices and the number of homes sold per month</a:t>
            </a:r>
          </a:p>
          <a:p>
            <a:pPr lvl="1"/>
            <a:r>
              <a:rPr lang="en-US" sz="1400" dirty="0"/>
              <a:t>Show all Area/SF fields and engineered fields in one bar chart</a:t>
            </a:r>
          </a:p>
          <a:p>
            <a:pPr lvl="1"/>
            <a:r>
              <a:rPr lang="en-US" sz="1400" dirty="0"/>
              <a:t>Show frequency table of “Has_” fields</a:t>
            </a:r>
          </a:p>
          <a:p>
            <a:pPr lvl="1"/>
            <a:r>
              <a:rPr lang="en-US" sz="1400" dirty="0"/>
              <a:t>Show Correlations using heatmap to show which fields are more correlated to </a:t>
            </a:r>
            <a:r>
              <a:rPr lang="en-US" sz="1400" dirty="0" err="1"/>
              <a:t>SalePrice</a:t>
            </a:r>
            <a:endParaRPr lang="en-US" sz="1400" dirty="0"/>
          </a:p>
          <a:p>
            <a:pPr lvl="1"/>
            <a:r>
              <a:rPr lang="en-US" sz="1400" dirty="0"/>
              <a:t>Data Visualization of the important fields from Real Estate data for 2019, 2021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059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A7FB-66E4-4B57-62A2-1DFA5E3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2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41BA353-BD7A-C009-F9F6-4318228C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79" y="1614882"/>
            <a:ext cx="5086921" cy="39497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066634-3304-92F8-6E4E-BCE0F008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770" y="1501363"/>
            <a:ext cx="5207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69D5-5E39-A2EB-9A6B-4B20144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2DAA7-09CB-25D4-53CF-2B9887BA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" y="1405455"/>
            <a:ext cx="3718745" cy="46762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CDE481-89BF-BB52-605B-6A64D74CC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96271"/>
              </p:ext>
            </p:extLst>
          </p:nvPr>
        </p:nvGraphicFramePr>
        <p:xfrm>
          <a:off x="4086010" y="1982895"/>
          <a:ext cx="3448786" cy="3828665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724393">
                  <a:extLst>
                    <a:ext uri="{9D8B030D-6E8A-4147-A177-3AD203B41FA5}">
                      <a16:colId xmlns:a16="http://schemas.microsoft.com/office/drawing/2014/main" val="1301466626"/>
                    </a:ext>
                  </a:extLst>
                </a:gridCol>
                <a:gridCol w="1724393">
                  <a:extLst>
                    <a:ext uri="{9D8B030D-6E8A-4147-A177-3AD203B41FA5}">
                      <a16:colId xmlns:a16="http://schemas.microsoft.com/office/drawing/2014/main" val="3918207147"/>
                    </a:ext>
                  </a:extLst>
                </a:gridCol>
              </a:tblGrid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27842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Assessor 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0.79453223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041539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0.02416647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729676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Nearest Service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0.02173991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71951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0.01843789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59124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Garage 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0.0157063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8114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All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0.01461887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2459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Town Center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0.01350294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568848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House Area (with Garage and Basement)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0.01203543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035225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Closest 5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0.01191871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706250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TotalArea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0.01036392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40181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3DD6FF-F1B2-1DA8-7DC5-FD6CF627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3218" y="1445086"/>
            <a:ext cx="330849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Feature Correlations with </a:t>
            </a:r>
            <a:r>
              <a:rPr lang="en-US" sz="2000" dirty="0" err="1"/>
              <a:t>SalePrice</a:t>
            </a:r>
            <a:r>
              <a:rPr lang="en-US" sz="2000" dirty="0"/>
              <a:t> and Feature </a:t>
            </a:r>
            <a:r>
              <a:rPr lang="en-US" sz="2000" dirty="0" err="1"/>
              <a:t>Importances</a:t>
            </a:r>
            <a:r>
              <a:rPr lang="en-US" sz="2000" dirty="0"/>
              <a:t> from descriptive RFR model for predicting </a:t>
            </a:r>
            <a:r>
              <a:rPr lang="en-US" sz="2000" dirty="0" err="1"/>
              <a:t>SalePrice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692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00F-9163-AEB2-7F71-C051499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Slide (</a:t>
            </a:r>
            <a:r>
              <a:rPr lang="en-US" dirty="0" err="1"/>
              <a:t>df_Essentials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0203-FF2A-0380-F151-756A0CB4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criteria for selecting a business within each service</a:t>
            </a:r>
          </a:p>
          <a:p>
            <a:r>
              <a:rPr lang="en-US" dirty="0"/>
              <a:t>Give a list and description of services that we considered</a:t>
            </a:r>
          </a:p>
          <a:p>
            <a:r>
              <a:rPr lang="en-US" dirty="0"/>
              <a:t>Provide map of businesses by services (color coded with their distribution across the city)</a:t>
            </a:r>
          </a:p>
          <a:p>
            <a:r>
              <a:rPr lang="en-US" dirty="0"/>
              <a:t>Visualizations:</a:t>
            </a:r>
          </a:p>
          <a:p>
            <a:pPr lvl="1"/>
            <a:r>
              <a:rPr lang="en-US" dirty="0"/>
              <a:t>Map of the businesses selected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A93C-7117-F49E-CE67-2AC72EF5CA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map of a city with many cities&#10;&#10;Description automatically generated">
            <a:extLst>
              <a:ext uri="{FF2B5EF4-FFF2-40B4-BE49-F238E27FC236}">
                <a16:creationId xmlns:a16="http://schemas.microsoft.com/office/drawing/2014/main" id="{F4D51016-38FF-729F-FED1-A64B1BCE0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6710" y="365125"/>
            <a:ext cx="7852627" cy="6333013"/>
          </a:xfrm>
        </p:spPr>
      </p:pic>
    </p:spTree>
    <p:extLst>
      <p:ext uri="{BB962C8B-B14F-4D97-AF65-F5344CB8AC3E}">
        <p14:creationId xmlns:p14="http://schemas.microsoft.com/office/powerpoint/2010/main" val="112756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4513-6B9E-E9F6-70DB-3E1BAA84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LatLong</a:t>
            </a:r>
            <a:r>
              <a:rPr lang="en-US" dirty="0"/>
              <a:t> and Drive Time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4303-4881-B5CF-33E2-B7C1C231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Describe source and method for calculating </a:t>
            </a:r>
            <a:r>
              <a:rPr lang="en-US" dirty="0" err="1"/>
              <a:t>LatLongs</a:t>
            </a:r>
            <a:r>
              <a:rPr lang="en-US" dirty="0"/>
              <a:t>, drive time and min point to point distances (OSMR,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, </a:t>
            </a:r>
            <a:r>
              <a:rPr lang="en-US" dirty="0" err="1"/>
              <a:t>reverselookup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Talk about why we used drive time as opposed to driving distance</a:t>
            </a:r>
          </a:p>
          <a:p>
            <a:pPr lvl="1"/>
            <a:r>
              <a:rPr lang="en-US" dirty="0"/>
              <a:t>Using preliminary descriptive linear models, time presented a higher R^2 than driving distance. This is probably because drive time takes road conditions into account (number of traffic lights, stop signs, traffic conditions, street directions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Discuss methodology for </a:t>
            </a:r>
            <a:r>
              <a:rPr lang="en-US" dirty="0" err="1"/>
              <a:t>latlong</a:t>
            </a:r>
            <a:r>
              <a:rPr lang="en-US" dirty="0"/>
              <a:t> and drive time lookup</a:t>
            </a:r>
          </a:p>
          <a:p>
            <a:pPr lvl="1"/>
            <a:r>
              <a:rPr lang="en-US" dirty="0"/>
              <a:t>First found </a:t>
            </a:r>
            <a:r>
              <a:rPr lang="en-US" dirty="0" err="1"/>
              <a:t>Latlongs</a:t>
            </a:r>
            <a:r>
              <a:rPr lang="en-US" dirty="0"/>
              <a:t>. The </a:t>
            </a:r>
            <a:r>
              <a:rPr lang="en-US" dirty="0" err="1"/>
              <a:t>Latlongs</a:t>
            </a:r>
            <a:r>
              <a:rPr lang="en-US" dirty="0"/>
              <a:t> found were verified using </a:t>
            </a:r>
            <a:r>
              <a:rPr lang="en-US" dirty="0" err="1"/>
              <a:t>reverselookup</a:t>
            </a:r>
            <a:r>
              <a:rPr lang="en-US" dirty="0"/>
              <a:t>. Manually corrected any discrepancies. Then looked up driving times and driving distances through an API</a:t>
            </a:r>
          </a:p>
          <a:p>
            <a:pPr lvl="1"/>
            <a:r>
              <a:rPr lang="en-US" dirty="0"/>
              <a:t>List of resource used: 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 and Google Maps.</a:t>
            </a:r>
          </a:p>
        </p:txBody>
      </p:sp>
    </p:spTree>
    <p:extLst>
      <p:ext uri="{BB962C8B-B14F-4D97-AF65-F5344CB8AC3E}">
        <p14:creationId xmlns:p14="http://schemas.microsoft.com/office/powerpoint/2010/main" val="19480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62F-6D7E-DE84-C43A-DBFA2B807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7C1C-8F3F-2E0A-2B2F-5C61ED01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9179"/>
            <a:ext cx="6126126" cy="435133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What fields we created and their significance (“Has_” Booleans, </a:t>
            </a:r>
            <a:r>
              <a:rPr lang="en-US" dirty="0" err="1"/>
              <a:t>TotalArea</a:t>
            </a:r>
            <a:r>
              <a:rPr lang="en-US" dirty="0"/>
              <a:t> and </a:t>
            </a:r>
            <a:r>
              <a:rPr lang="en-US" dirty="0" err="1"/>
              <a:t>TotalArea</a:t>
            </a:r>
            <a:r>
              <a:rPr lang="en-US" dirty="0"/>
              <a:t> with Garage, combined Ext1/2 field into dummy set of cols, dummies for </a:t>
            </a:r>
            <a:r>
              <a:rPr lang="en-US" dirty="0" err="1"/>
              <a:t>HouseStyle</a:t>
            </a:r>
            <a:r>
              <a:rPr lang="en-US" dirty="0"/>
              <a:t> and </a:t>
            </a:r>
            <a:r>
              <a:rPr lang="en-US" dirty="0" err="1"/>
              <a:t>GarageType</a:t>
            </a:r>
            <a:r>
              <a:rPr lang="en-US" dirty="0"/>
              <a:t>)</a:t>
            </a:r>
          </a:p>
          <a:p>
            <a:r>
              <a:rPr lang="en-US" dirty="0"/>
              <a:t>Talk about reengineered times and distances. Minimum distances based on geography.</a:t>
            </a:r>
          </a:p>
          <a:p>
            <a:pPr lvl="1"/>
            <a:r>
              <a:rPr lang="en-US" dirty="0"/>
              <a:t>Closest_5 field, convenience, centrality, </a:t>
            </a:r>
            <a:r>
              <a:rPr lang="en-US" dirty="0" err="1"/>
              <a:t>num_biz</a:t>
            </a:r>
            <a:r>
              <a:rPr lang="en-US" dirty="0"/>
              <a:t> within 180s/480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AD2601E-6CCF-3432-AC24-916D08ADE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3710" y="1155631"/>
            <a:ext cx="4290090" cy="4880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1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31621</TotalTime>
  <Words>1090</Words>
  <Application>Microsoft Macintosh PowerPoint</Application>
  <PresentationFormat>Widescreen</PresentationFormat>
  <Paragraphs>199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Title Page</vt:lpstr>
      <vt:lpstr>Introduction</vt:lpstr>
      <vt:lpstr>Housing Data Slide</vt:lpstr>
      <vt:lpstr>Housing Data Slide 2</vt:lpstr>
      <vt:lpstr>Housing Data Slide 3</vt:lpstr>
      <vt:lpstr>Services Slide (df_Essentials)</vt:lpstr>
      <vt:lpstr>PowerPoint Presentation</vt:lpstr>
      <vt:lpstr>LatLong and Drive Time section </vt:lpstr>
      <vt:lpstr>Feature Engineering Section</vt:lpstr>
      <vt:lpstr>Feature Engineering Part 2</vt:lpstr>
      <vt:lpstr>Feature Selection Section</vt:lpstr>
      <vt:lpstr>Compare 2019 to 2021</vt:lpstr>
      <vt:lpstr>Compare 2019 to 2021 Slide 2</vt:lpstr>
      <vt:lpstr>Compare 2019 to 2021 Slide 3</vt:lpstr>
      <vt:lpstr>PowerPoint Presentation</vt:lpstr>
      <vt:lpstr>PowerPoint Presentation</vt:lpstr>
      <vt:lpstr>Final Model selection Section</vt:lpstr>
      <vt:lpstr>Sample House Sale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13</cp:revision>
  <dcterms:created xsi:type="dcterms:W3CDTF">2023-07-15T21:09:27Z</dcterms:created>
  <dcterms:modified xsi:type="dcterms:W3CDTF">2023-08-07T21:00:27Z</dcterms:modified>
</cp:coreProperties>
</file>